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6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Picture 33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0" name="Picture 69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Picture 70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06" name="Picture 105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07" name="Picture 106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42" name="Picture 141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43" name="Picture 142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GB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GB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GB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GB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GB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GB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GB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GB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503640" y="301320"/>
            <a:ext cx="9066960" cy="125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GB" sz="4400" strike="noStrike">
                <a:solidFill>
                  <a:srgbClr val="000000"/>
                </a:solidFill>
                <a:latin typeface="Arial"/>
                <a:ea typeface="DejaVu Sans"/>
              </a:rPr>
              <a:t>The A10 Corridor Cycle Campaign</a:t>
            </a:r>
            <a:endParaRPr/>
          </a:p>
        </p:txBody>
      </p:sp>
      <p:sp>
        <p:nvSpPr>
          <p:cNvPr id="145" name="CustomShape 2"/>
          <p:cNvSpPr/>
          <p:nvPr/>
        </p:nvSpPr>
        <p:spPr>
          <a:xfrm>
            <a:off x="503640" y="1769040"/>
            <a:ext cx="9066960" cy="438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6" name="Picture 145"/>
          <p:cNvPicPr/>
          <p:nvPr/>
        </p:nvPicPr>
        <p:blipFill>
          <a:blip r:embed="rId2"/>
          <a:stretch/>
        </p:blipFill>
        <p:spPr>
          <a:xfrm>
            <a:off x="3527640" y="2487960"/>
            <a:ext cx="6100920" cy="3632760"/>
          </a:xfrm>
          <a:prstGeom prst="rect">
            <a:avLst/>
          </a:prstGeom>
          <a:ln>
            <a:noFill/>
          </a:ln>
        </p:spPr>
      </p:pic>
      <p:pic>
        <p:nvPicPr>
          <p:cNvPr id="147" name="Picture 146"/>
          <p:cNvPicPr/>
          <p:nvPr/>
        </p:nvPicPr>
        <p:blipFill>
          <a:blip r:embed="rId3"/>
          <a:stretch/>
        </p:blipFill>
        <p:spPr>
          <a:xfrm>
            <a:off x="715680" y="2432880"/>
            <a:ext cx="2439720" cy="4547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50364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GB" sz="4400" strike="noStrike">
                <a:solidFill>
                  <a:srgbClr val="000000"/>
                </a:solidFill>
                <a:latin typeface="Arial"/>
                <a:ea typeface="DejaVu Sans"/>
              </a:rPr>
              <a:t>A10 Cycle Path</a:t>
            </a:r>
            <a:endParaRPr/>
          </a:p>
        </p:txBody>
      </p:sp>
      <p:sp>
        <p:nvSpPr>
          <p:cNvPr id="149" name="CustomShape 2"/>
          <p:cNvSpPr/>
          <p:nvPr/>
        </p:nvSpPr>
        <p:spPr>
          <a:xfrm>
            <a:off x="503640" y="1768680"/>
            <a:ext cx="9069840" cy="438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GB" sz="3200" b="1" strike="noStrike">
                <a:solidFill>
                  <a:srgbClr val="000000"/>
                </a:solidFill>
                <a:latin typeface="Arial"/>
                <a:ea typeface="DejaVu Sans"/>
              </a:rPr>
              <a:t>We expect to have 8 miles of path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GB" sz="3200" b="1" strike="noStrike">
                <a:solidFill>
                  <a:srgbClr val="000000"/>
                </a:solidFill>
                <a:latin typeface="Arial"/>
                <a:ea typeface="DejaVu Sans"/>
              </a:rPr>
              <a:t>completed by April 2017</a:t>
            </a:r>
            <a:endParaRPr/>
          </a:p>
        </p:txBody>
      </p:sp>
      <p:pic>
        <p:nvPicPr>
          <p:cNvPr id="150" name="Picture 149"/>
          <p:cNvPicPr/>
          <p:nvPr/>
        </p:nvPicPr>
        <p:blipFill>
          <a:blip r:embed="rId2"/>
          <a:stretch/>
        </p:blipFill>
        <p:spPr>
          <a:xfrm>
            <a:off x="-360000" y="241560"/>
            <a:ext cx="10078200" cy="7062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503640" y="30132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GB" sz="4400" strike="noStrike">
                <a:solidFill>
                  <a:srgbClr val="000000"/>
                </a:solidFill>
                <a:latin typeface="Arial"/>
                <a:ea typeface="DejaVu Sans"/>
              </a:rPr>
              <a:t>What we did at the start</a:t>
            </a:r>
            <a:endParaRPr/>
          </a:p>
        </p:txBody>
      </p:sp>
      <p:sp>
        <p:nvSpPr>
          <p:cNvPr id="152" name="CustomShape 2"/>
          <p:cNvSpPr/>
          <p:nvPr/>
        </p:nvSpPr>
        <p:spPr>
          <a:xfrm>
            <a:off x="503640" y="1768680"/>
            <a:ext cx="9069120" cy="438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CustomShape 3"/>
          <p:cNvSpPr/>
          <p:nvPr/>
        </p:nvSpPr>
        <p:spPr>
          <a:xfrm>
            <a:off x="6120" y="2162880"/>
            <a:ext cx="10254600" cy="484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en-GB" sz="2000" strike="noStrike">
                <a:solidFill>
                  <a:srgbClr val="000000"/>
                </a:solidFill>
                <a:latin typeface="Arial"/>
                <a:ea typeface="DejaVu Sans"/>
              </a:rPr>
              <a:t>1. It was initiated by us the local people</a:t>
            </a:r>
            <a:endParaRPr/>
          </a:p>
          <a:p>
            <a:pPr algn="just"/>
            <a:endParaRPr/>
          </a:p>
          <a:p>
            <a:pPr algn="just"/>
            <a:r>
              <a:rPr lang="en-GB" sz="2000" strike="noStrike">
                <a:solidFill>
                  <a:srgbClr val="000000"/>
                </a:solidFill>
                <a:latin typeface="Arial"/>
                <a:ea typeface="DejaVu Sans"/>
              </a:rPr>
              <a:t>2. We started a campaign with cyclists from along the length of the route.</a:t>
            </a:r>
            <a:endParaRPr/>
          </a:p>
          <a:p>
            <a:pPr algn="just"/>
            <a:endParaRPr/>
          </a:p>
          <a:p>
            <a:pPr algn="just"/>
            <a:r>
              <a:rPr lang="en-GB" sz="2000" strike="noStrike">
                <a:solidFill>
                  <a:srgbClr val="000000"/>
                </a:solidFill>
                <a:latin typeface="Arial"/>
                <a:ea typeface="DejaVu Sans"/>
              </a:rPr>
              <a:t>3. We recognised we could not get funding for the whole route from available</a:t>
            </a:r>
            <a:endParaRPr/>
          </a:p>
          <a:p>
            <a:pPr algn="just"/>
            <a:r>
              <a:rPr lang="en-GB" sz="2000" strike="noStrike">
                <a:solidFill>
                  <a:srgbClr val="000000"/>
                </a:solidFill>
                <a:latin typeface="Arial"/>
                <a:ea typeface="DejaVu Sans"/>
              </a:rPr>
              <a:t> sources so went for a small orphan section on the live horse and you will grow</a:t>
            </a:r>
            <a:endParaRPr/>
          </a:p>
          <a:p>
            <a:pPr algn="just"/>
            <a:r>
              <a:rPr lang="en-GB" sz="2000" strike="noStrike">
                <a:solidFill>
                  <a:srgbClr val="000000"/>
                </a:solidFill>
                <a:latin typeface="Arial"/>
                <a:ea typeface="DejaVu Sans"/>
              </a:rPr>
              <a:t> grass principle. We got lucky</a:t>
            </a:r>
            <a:endParaRPr/>
          </a:p>
          <a:p>
            <a:pPr algn="just"/>
            <a:endParaRPr/>
          </a:p>
          <a:p>
            <a:pPr algn="just"/>
            <a:r>
              <a:rPr lang="en-GB" sz="2000" strike="noStrike">
                <a:solidFill>
                  <a:srgbClr val="000000"/>
                </a:solidFill>
                <a:latin typeface="Arial"/>
                <a:ea typeface="DejaVu Sans"/>
              </a:rPr>
              <a:t>4. We approached a wide range of sponsors and helpers but still kept Cambs </a:t>
            </a:r>
            <a:endParaRPr/>
          </a:p>
          <a:p>
            <a:pPr algn="just"/>
            <a:r>
              <a:rPr lang="en-GB" sz="2000" strike="noStrike">
                <a:solidFill>
                  <a:srgbClr val="000000"/>
                </a:solidFill>
                <a:latin typeface="Arial"/>
                <a:ea typeface="DejaVu Sans"/>
              </a:rPr>
              <a:t>County Council as the core design provider.</a:t>
            </a:r>
            <a:endParaRPr/>
          </a:p>
          <a:p>
            <a:pPr algn="just"/>
            <a:endParaRPr/>
          </a:p>
          <a:p>
            <a:pPr algn="just"/>
            <a:r>
              <a:rPr lang="en-GB" sz="2000" strike="noStrike">
                <a:solidFill>
                  <a:srgbClr val="000000"/>
                </a:solidFill>
                <a:latin typeface="Arial"/>
                <a:ea typeface="DejaVu Sans"/>
              </a:rPr>
              <a:t>5. We used the various strengths in our team. We obtained significant publicity.</a:t>
            </a:r>
            <a:endParaRPr/>
          </a:p>
          <a:p>
            <a:pPr algn="just"/>
            <a:r>
              <a:rPr lang="en-GB" sz="2000" strike="noStrike">
                <a:solidFill>
                  <a:srgbClr val="000000"/>
                </a:solidFill>
                <a:latin typeface="Arial"/>
                <a:ea typeface="DejaVu Sans"/>
              </a:rPr>
              <a:t> We built our own web site. We crossed the County boundary by using the </a:t>
            </a:r>
            <a:endParaRPr/>
          </a:p>
          <a:p>
            <a:pPr algn="just"/>
            <a:r>
              <a:rPr lang="en-GB" sz="2000" strike="noStrike">
                <a:solidFill>
                  <a:srgbClr val="000000"/>
                </a:solidFill>
                <a:latin typeface="Arial"/>
                <a:ea typeface="DejaVu Sans"/>
              </a:rPr>
              <a:t>Cambridge and Peterborough Local Enterprise Partnership. We obtained </a:t>
            </a:r>
            <a:endParaRPr/>
          </a:p>
          <a:p>
            <a:pPr algn="just"/>
            <a:r>
              <a:rPr lang="en-GB" sz="2000" strike="noStrike">
                <a:solidFill>
                  <a:srgbClr val="000000"/>
                </a:solidFill>
                <a:latin typeface="Arial"/>
                <a:ea typeface="DejaVu Sans"/>
              </a:rPr>
              <a:t>support from over100 local businesses</a:t>
            </a:r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503640" y="301320"/>
            <a:ext cx="9066960" cy="125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GB" sz="4400" strike="noStrike">
                <a:solidFill>
                  <a:srgbClr val="000000"/>
                </a:solidFill>
                <a:latin typeface="Arial"/>
                <a:ea typeface="DejaVu Sans"/>
              </a:rPr>
              <a:t>The A10 Cycle Path</a:t>
            </a:r>
            <a:endParaRPr/>
          </a:p>
        </p:txBody>
      </p:sp>
      <p:sp>
        <p:nvSpPr>
          <p:cNvPr id="155" name="CustomShape 2"/>
          <p:cNvSpPr/>
          <p:nvPr/>
        </p:nvSpPr>
        <p:spPr>
          <a:xfrm>
            <a:off x="503640" y="1769040"/>
            <a:ext cx="9066960" cy="438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There was an obvious need for a cycle path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The A10 is a very busy highway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The A10 links Royston to Cambridge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There are two big villages along the route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The existing paths were of a very low standard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The funds needed were about £7.5M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A good cycleway would fit Cambs C.C. policy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503640" y="301320"/>
            <a:ext cx="9066960" cy="125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GB" sz="4400" strike="noStrike">
                <a:solidFill>
                  <a:srgbClr val="000000"/>
                </a:solidFill>
                <a:latin typeface="Arial"/>
                <a:ea typeface="DejaVu Sans"/>
              </a:rPr>
              <a:t>Support for the scheme</a:t>
            </a:r>
            <a:endParaRPr/>
          </a:p>
        </p:txBody>
      </p:sp>
      <p:sp>
        <p:nvSpPr>
          <p:cNvPr id="157" name="CustomShape 2"/>
          <p:cNvSpPr/>
          <p:nvPr/>
        </p:nvSpPr>
        <p:spPr>
          <a:xfrm>
            <a:off x="503640" y="1769040"/>
            <a:ext cx="9066960" cy="438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Susan was a key person driving support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Sustrans gave us vital advice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Cambs C.C designed various sections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Cambs C.C. upgrade the path between Hauxton Mill and Harston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Herts C.C. agreed to join the Campaign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Royston cyclists joined and were highly supportive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Herts MP Oliver Heald was contacted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We ran our  Awareness Rides to gain publicity     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503640" y="301320"/>
            <a:ext cx="9066960" cy="125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GB" sz="4400" strike="noStrike">
                <a:solidFill>
                  <a:srgbClr val="000000"/>
                </a:solidFill>
                <a:latin typeface="Arial"/>
                <a:ea typeface="DejaVu Sans"/>
              </a:rPr>
              <a:t>A10 Corridor Cycling Campaign</a:t>
            </a:r>
            <a:endParaRPr/>
          </a:p>
        </p:txBody>
      </p:sp>
      <p:sp>
        <p:nvSpPr>
          <p:cNvPr id="159" name="CustomShape 2"/>
          <p:cNvSpPr/>
          <p:nvPr/>
        </p:nvSpPr>
        <p:spPr>
          <a:xfrm>
            <a:off x="1378800" y="3615120"/>
            <a:ext cx="9066960" cy="253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32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endParaRPr/>
          </a:p>
        </p:txBody>
      </p:sp>
      <p:pic>
        <p:nvPicPr>
          <p:cNvPr id="160" name="Picture 159"/>
          <p:cNvPicPr/>
          <p:nvPr/>
        </p:nvPicPr>
        <p:blipFill>
          <a:blip r:embed="rId2"/>
          <a:stretch/>
        </p:blipFill>
        <p:spPr>
          <a:xfrm>
            <a:off x="359640" y="504000"/>
            <a:ext cx="9519840" cy="1729080"/>
          </a:xfrm>
          <a:prstGeom prst="rect">
            <a:avLst/>
          </a:prstGeom>
          <a:ln>
            <a:noFill/>
          </a:ln>
        </p:spPr>
      </p:pic>
      <p:pic>
        <p:nvPicPr>
          <p:cNvPr id="161" name="Picture 160"/>
          <p:cNvPicPr/>
          <p:nvPr/>
        </p:nvPicPr>
        <p:blipFill>
          <a:blip r:embed="rId3"/>
          <a:stretch/>
        </p:blipFill>
        <p:spPr>
          <a:xfrm>
            <a:off x="1384920" y="4392000"/>
            <a:ext cx="7615080" cy="3110400"/>
          </a:xfrm>
          <a:prstGeom prst="rect">
            <a:avLst/>
          </a:prstGeom>
          <a:ln>
            <a:noFill/>
          </a:ln>
        </p:spPr>
      </p:pic>
      <p:sp>
        <p:nvSpPr>
          <p:cNvPr id="162" name="TextShape 3"/>
          <p:cNvSpPr txBox="1"/>
          <p:nvPr/>
        </p:nvSpPr>
        <p:spPr>
          <a:xfrm>
            <a:off x="1800000" y="2592000"/>
            <a:ext cx="6768000" cy="2232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en-GB" sz="3200" b="1">
                <a:latin typeface="Arial"/>
              </a:rPr>
              <a:t>A website was started</a:t>
            </a:r>
            <a:endParaRPr/>
          </a:p>
          <a:p>
            <a:pPr algn="ctr"/>
            <a:r>
              <a:rPr lang="en-GB" sz="3200" b="1">
                <a:latin typeface="Arial"/>
              </a:rPr>
              <a:t>Link https://a10corridorcycle.com</a:t>
            </a:r>
            <a:endParaRPr/>
          </a:p>
          <a:p>
            <a:pPr algn="ctr"/>
            <a:r>
              <a:rPr lang="en-GB" sz="3200" b="1">
                <a:latin typeface="Arial"/>
              </a:rPr>
              <a:t>To publicise the Campaign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503640" y="301320"/>
            <a:ext cx="9069840" cy="126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GB" sz="4400" strike="noStrike">
                <a:solidFill>
                  <a:srgbClr val="000000"/>
                </a:solidFill>
                <a:latin typeface="Arial"/>
                <a:ea typeface="DejaVu Sans"/>
              </a:rPr>
              <a:t>A10 Cycle Path</a:t>
            </a:r>
            <a:endParaRPr/>
          </a:p>
        </p:txBody>
      </p:sp>
      <p:sp>
        <p:nvSpPr>
          <p:cNvPr id="164" name="CustomShape 2"/>
          <p:cNvSpPr/>
          <p:nvPr/>
        </p:nvSpPr>
        <p:spPr>
          <a:xfrm>
            <a:off x="503640" y="1768680"/>
            <a:ext cx="9069840" cy="438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GB" sz="3200" b="1" strike="noStrike">
                <a:solidFill>
                  <a:srgbClr val="000000"/>
                </a:solidFill>
                <a:latin typeface="Arial"/>
                <a:ea typeface="DejaVu Sans"/>
              </a:rPr>
              <a:t>We expect to have 8 miles of path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GB" sz="3200" b="1" strike="noStrike">
                <a:solidFill>
                  <a:srgbClr val="000000"/>
                </a:solidFill>
                <a:latin typeface="Arial"/>
                <a:ea typeface="DejaVu Sans"/>
              </a:rPr>
              <a:t>completed by April 2017</a:t>
            </a:r>
            <a:endParaRPr/>
          </a:p>
        </p:txBody>
      </p:sp>
      <p:pic>
        <p:nvPicPr>
          <p:cNvPr id="165" name="Picture 164"/>
          <p:cNvPicPr/>
          <p:nvPr/>
        </p:nvPicPr>
        <p:blipFill>
          <a:blip r:embed="rId2"/>
          <a:stretch/>
        </p:blipFill>
        <p:spPr>
          <a:xfrm>
            <a:off x="-360000" y="241560"/>
            <a:ext cx="10078200" cy="7062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312</Words>
  <Application>Microsoft Office PowerPoint</Application>
  <PresentationFormat>Custom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DejaVu Sans</vt:lpstr>
      <vt:lpstr>StarSymbol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Guha</dc:creator>
  <cp:lastModifiedBy>Tom Guha</cp:lastModifiedBy>
  <cp:revision>18</cp:revision>
  <dcterms:created xsi:type="dcterms:W3CDTF">2016-10-12T16:54:35Z</dcterms:created>
  <dcterms:modified xsi:type="dcterms:W3CDTF">2016-10-27T14:58:00Z</dcterms:modified>
  <dc:language>en-GB</dc:language>
</cp:coreProperties>
</file>